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81" r:id="rId10"/>
    <p:sldId id="273" r:id="rId11"/>
    <p:sldId id="274" r:id="rId12"/>
    <p:sldId id="275" r:id="rId13"/>
    <p:sldId id="276" r:id="rId14"/>
    <p:sldId id="259" r:id="rId15"/>
    <p:sldId id="260" r:id="rId16"/>
    <p:sldId id="261" r:id="rId17"/>
    <p:sldId id="262" r:id="rId18"/>
    <p:sldId id="257" r:id="rId19"/>
    <p:sldId id="258" r:id="rId20"/>
    <p:sldId id="263" r:id="rId21"/>
    <p:sldId id="264" r:id="rId22"/>
    <p:sldId id="277" r:id="rId23"/>
    <p:sldId id="266" r:id="rId24"/>
    <p:sldId id="279" r:id="rId25"/>
    <p:sldId id="280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1287" y="45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41615-2678-4B83-BB04-6FEB85D6E300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B9128-C37F-4F12-82E8-7B86A1889C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2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2F455-9A39-4736-A000-A5B31186907E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872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97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70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24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F307-A5C5-44FF-A8C0-9B41B31BC9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947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4B7B15-6F53-4BCA-B96F-D23EAA826D46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56" name="正方形/長方形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2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91333-2495-4EB8-A681-0011D1A3366D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64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7" name="フリーフォーム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8" name="フリーフォーム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0" name="フリーフォーム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1" name="フリーフォーム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3" name="フリーフォーム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5" name="フリーフォーム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D11AF-6746-481C-B425-BE3CBFD568A2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81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E2B3B-D770-408F-A52F-C2B1CF4773C5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8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A4D2AA-38DA-4451-B35A-8F8720A6F1BA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28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F69C2-B184-42D5-BC1A-4E9A23583770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7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7FD540-3A01-4595-9DBA-C691A92D4E65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8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8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0216BD-2018-46CB-8624-4E90AAE892A4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83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直線コネクタ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dirty="0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grpSp>
        <p:nvGrpSpPr>
          <p:cNvPr id="14" name="グループ化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直線コネクタ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直線コネクタ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DC08C15A-587D-4E66-B5E9-8DAFAC4F00EB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76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A58E-E10C-4F01-8FB3-5E4D9482C020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9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CF1893-5E1E-475E-84B7-5370C0CD3585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4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6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22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96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8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5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7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98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23A7-E436-4228-BDCD-5989E03315DB}" type="datetimeFigureOut">
              <a:rPr kumimoji="1" lang="ja-JP" altLang="en-US" smtClean="0"/>
              <a:t>2015/7/11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5AD2-F60F-4991-B6D3-D3FC4A1D4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9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659306-C79B-4871-9DB3-B88F11B7915D}" type="datetime1">
              <a:rPr kumimoji="1" lang="ja-JP" altLang="en-US" smtClean="0">
                <a:solidFill>
                  <a:srgbClr val="D6ECFF"/>
                </a:solidFill>
              </a:rPr>
              <a:pPr/>
              <a:t>2015/7/11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 dirty="0">
              <a:solidFill>
                <a:srgbClr val="D6ECFF"/>
              </a:solidFill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‹#›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84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0689" y="42902"/>
            <a:ext cx="6905625" cy="981075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800" dirty="0" smtClean="0"/>
              <a:t>中越沖地震８周年　福島を忘れない！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柏崎刈羽原発ハイロ県民シンポ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04850" y="3810000"/>
            <a:ext cx="10525125" cy="165576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日本の老朽化原発群と　　“新”規制基準のミスマッチ</a:t>
            </a:r>
          </a:p>
        </p:txBody>
      </p:sp>
      <p:sp>
        <p:nvSpPr>
          <p:cNvPr id="6" name="雲形吹き出し 5"/>
          <p:cNvSpPr/>
          <p:nvPr/>
        </p:nvSpPr>
        <p:spPr>
          <a:xfrm rot="1683994">
            <a:off x="5401282" y="1389959"/>
            <a:ext cx="2975281" cy="1981200"/>
          </a:xfrm>
          <a:prstGeom prst="cloudCallout">
            <a:avLst>
              <a:gd name="adj1" fmla="val -11516"/>
              <a:gd name="adj2" fmla="val 101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世界一厳しい？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62783" y="539933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>
                    <a:lumMod val="50000"/>
                  </a:schemeClr>
                </a:solidFill>
              </a:rPr>
              <a:t>田中三彦</a:t>
            </a:r>
            <a:endParaRPr kumimoji="1" lang="ja-JP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31650" y="4993947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2015 7 12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31180" y="1060033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@ </a:t>
            </a:r>
            <a:r>
              <a:rPr kumimoji="1" lang="ja-JP" altLang="en-US" dirty="0" smtClean="0"/>
              <a:t>柏崎市産業文化会館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076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/>
        </p:nvSpPr>
        <p:spPr>
          <a:xfrm>
            <a:off x="4655840" y="1124744"/>
            <a:ext cx="5112568" cy="5112568"/>
          </a:xfrm>
          <a:prstGeom prst="ellipse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5558367" y="1917976"/>
            <a:ext cx="3407521" cy="3407521"/>
          </a:xfrm>
          <a:prstGeom prst="ellipse">
            <a:avLst/>
          </a:prstGeom>
          <a:solidFill>
            <a:schemeClr val="accent1">
              <a:alpha val="7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6368944" y="2780929"/>
            <a:ext cx="1681617" cy="1681617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81025" y="3385608"/>
            <a:ext cx="128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１～３</a:t>
            </a:r>
            <a:endParaRPr lang="ja-JP" altLang="en-US" sz="2800" b="1" dirty="0">
              <a:solidFill>
                <a:schemeClr val="bg1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11" name="右矢印 10"/>
          <p:cNvSpPr/>
          <p:nvPr/>
        </p:nvSpPr>
        <p:spPr>
          <a:xfrm rot="10800000">
            <a:off x="5962328" y="3388590"/>
            <a:ext cx="581220" cy="466293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2" name="ストライプ矢印 11"/>
          <p:cNvSpPr/>
          <p:nvPr/>
        </p:nvSpPr>
        <p:spPr>
          <a:xfrm rot="10800000">
            <a:off x="5103063" y="3314225"/>
            <a:ext cx="647733" cy="665987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35215" y="4609872"/>
            <a:ext cx="73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4</a:t>
            </a:r>
            <a:r>
              <a:rPr lang="ja-JP" altLang="en-US" sz="2400" dirty="0">
                <a:latin typeface="+mj-ea"/>
                <a:ea typeface="+mj-ea"/>
              </a:rPr>
              <a:t>層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35214" y="5412449"/>
            <a:ext cx="81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5</a:t>
            </a:r>
            <a:r>
              <a:rPr lang="ja-JP" altLang="en-US" sz="2400" dirty="0">
                <a:latin typeface="+mj-ea"/>
                <a:ea typeface="+mj-ea"/>
              </a:rPr>
              <a:t>層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1541" y="4073621"/>
            <a:ext cx="2537659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放射性物質重大放出による放射線影響の</a:t>
            </a:r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緩和</a:t>
            </a:r>
          </a:p>
          <a:p>
            <a:pPr algn="just"/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（</a:t>
            </a:r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住民避難</a:t>
            </a:r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）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</a:t>
            </a:r>
            <a:endParaRPr lang="ja-JP" altLang="en-US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4223793" y="2228850"/>
            <a:ext cx="2029144" cy="52159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344123" y="1263930"/>
            <a:ext cx="2816928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・事故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進展の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防止</a:t>
            </a:r>
          </a:p>
          <a:p>
            <a:pPr algn="just"/>
            <a:endParaRPr lang="ja-JP" altLang="en-US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just"/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・シビアアクシデント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の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影響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緩和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699200" y="5446883"/>
            <a:ext cx="2519578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958937" y="143353"/>
            <a:ext cx="758371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>
              <a:spcBef>
                <a:spcPct val="0"/>
              </a:spcBef>
              <a:buNone/>
              <a:defRPr sz="3200">
                <a:latin typeface="HGP明朝E" panose="02020900000000000000" pitchFamily="18" charset="-128"/>
                <a:ea typeface="HGP明朝E" panose="02020900000000000000" pitchFamily="18" charset="-128"/>
              </a:defRPr>
            </a:lvl1pPr>
          </a:lstStyle>
          <a:p>
            <a:r>
              <a:rPr lang="ja-JP" altLang="en-US" sz="2800" dirty="0"/>
              <a:t>「新規制基準」は深層</a:t>
            </a:r>
            <a:r>
              <a:rPr lang="ja-JP" altLang="en-US" sz="2800" dirty="0"/>
              <a:t>防護の層数を３層から５層に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3A79-C570-4B56-8DC0-5002C3348BE2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48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/>
      <p:bldP spid="11" grpId="0" animBg="1"/>
      <p:bldP spid="12" grpId="0" animBg="1"/>
      <p:bldP spid="3" grpId="0"/>
      <p:bldP spid="14" grpId="0"/>
      <p:bldP spid="10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82" y="476671"/>
            <a:ext cx="8078468" cy="59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446515" y="6376571"/>
            <a:ext cx="3204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/>
              <a:t>原子力規制</a:t>
            </a:r>
            <a:r>
              <a:rPr lang="ja-JP" altLang="en-US" sz="1600" b="1" dirty="0" smtClean="0"/>
              <a:t>委員会の説明資料より</a:t>
            </a:r>
            <a:endParaRPr lang="ja-JP" altLang="en-US" sz="16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3A79-C570-4B56-8DC0-5002C3348BE2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30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3A79-C570-4B56-8DC0-5002C3348BE2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31286" y="1415431"/>
            <a:ext cx="8305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新規制基準とは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、原発が重大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事故を起こさないようにするためのもの</a:t>
            </a:r>
            <a:r>
              <a:rPr lang="ja-JP" altLang="en-US" sz="32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では</a:t>
            </a:r>
            <a:r>
              <a:rPr lang="ja-JP" altLang="en-US" sz="32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ない！</a:t>
            </a:r>
            <a:endParaRPr lang="ja-JP" altLang="en-US" sz="3200" dirty="0">
              <a:solidFill>
                <a:srgbClr val="FF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9730" y="2999607"/>
            <a:ext cx="81724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①　炉心損傷や溶融が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起きそうになったらどうするか、</a:t>
            </a:r>
          </a:p>
          <a:p>
            <a:endParaRPr lang="ja-JP" altLang="en-US" sz="2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②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　起きて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しまったらどうするか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、どうすれば「緩和」</a:t>
            </a:r>
          </a:p>
          <a:p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できるかに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ついての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基準である</a:t>
            </a:r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。</a:t>
            </a:r>
          </a:p>
          <a:p>
            <a:endParaRPr lang="ja-JP" altLang="en-US" sz="2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③　第５層（住民避難計画）に国は関与せず。</a:t>
            </a:r>
            <a:endParaRPr lang="ja-JP" altLang="en-US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1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369E47-70B4-4424-971B-418025D84B4B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/>
          </a:p>
        </p:txBody>
      </p:sp>
      <p:sp>
        <p:nvSpPr>
          <p:cNvPr id="20483" name="テキスト ボックス 5"/>
          <p:cNvSpPr txBox="1">
            <a:spLocks noChangeArrowheads="1"/>
          </p:cNvSpPr>
          <p:nvPr/>
        </p:nvSpPr>
        <p:spPr bwMode="auto">
          <a:xfrm>
            <a:off x="2279650" y="6453189"/>
            <a:ext cx="806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出典：柏崎刈羽原子力発電所の安全対策　平成</a:t>
            </a:r>
            <a:r>
              <a:rPr lang="en-US" altLang="ja-JP" sz="1800"/>
              <a:t>27</a:t>
            </a:r>
            <a:r>
              <a:rPr lang="ja-JP" altLang="en-US" sz="1800"/>
              <a:t>年１月　東京電力</a:t>
            </a:r>
          </a:p>
        </p:txBody>
      </p:sp>
      <p:pic>
        <p:nvPicPr>
          <p:cNvPr id="20484" name="コンテンツ プレースホルダー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776" y="188914"/>
            <a:ext cx="8461375" cy="6048375"/>
          </a:xfrm>
        </p:spPr>
      </p:pic>
    </p:spTree>
    <p:extLst>
      <p:ext uri="{BB962C8B-B14F-4D97-AF65-F5344CB8AC3E}">
        <p14:creationId xmlns:p14="http://schemas.microsoft.com/office/powerpoint/2010/main" val="12653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33375"/>
            <a:ext cx="79502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テキスト ボックス 4"/>
          <p:cNvSpPr txBox="1">
            <a:spLocks noChangeArrowheads="1"/>
          </p:cNvSpPr>
          <p:nvPr/>
        </p:nvSpPr>
        <p:spPr bwMode="auto">
          <a:xfrm>
            <a:off x="2640013" y="6237288"/>
            <a:ext cx="6792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出典：柏崎刈羽原子力発電所の安全対策　平成</a:t>
            </a:r>
            <a:r>
              <a:rPr lang="en-US" altLang="ja-JP" sz="1800"/>
              <a:t>27</a:t>
            </a:r>
            <a:r>
              <a:rPr lang="ja-JP" altLang="en-US" sz="1800"/>
              <a:t>年１月　東京電力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150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D97633-3D96-4D61-B494-0D4394C1AC09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ja-JP" sz="1400"/>
          </a:p>
        </p:txBody>
      </p:sp>
    </p:spTree>
    <p:extLst>
      <p:ext uri="{BB962C8B-B14F-4D97-AF65-F5344CB8AC3E}">
        <p14:creationId xmlns:p14="http://schemas.microsoft.com/office/powerpoint/2010/main" val="11227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30176"/>
            <a:ext cx="8388350" cy="6035675"/>
          </a:xfrm>
        </p:spPr>
      </p:pic>
      <p:sp>
        <p:nvSpPr>
          <p:cNvPr id="22531" name="テキスト ボックス 2"/>
          <p:cNvSpPr txBox="1">
            <a:spLocks noChangeArrowheads="1"/>
          </p:cNvSpPr>
          <p:nvPr/>
        </p:nvSpPr>
        <p:spPr bwMode="auto">
          <a:xfrm>
            <a:off x="2855913" y="6381751"/>
            <a:ext cx="6792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出典：柏崎刈羽原子力発電所の安全対策　平成</a:t>
            </a:r>
            <a:r>
              <a:rPr lang="en-US" altLang="ja-JP" sz="1800"/>
              <a:t>27</a:t>
            </a:r>
            <a:r>
              <a:rPr lang="ja-JP" altLang="en-US" sz="1800"/>
              <a:t>年１月　東京電力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2532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5DB244-CB84-4BAA-899D-CCD055D9FC04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1400"/>
          </a:p>
        </p:txBody>
      </p:sp>
    </p:spTree>
    <p:extLst>
      <p:ext uri="{BB962C8B-B14F-4D97-AF65-F5344CB8AC3E}">
        <p14:creationId xmlns:p14="http://schemas.microsoft.com/office/powerpoint/2010/main" val="292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2075"/>
            <a:ext cx="92694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テキスト ボックス 2"/>
          <p:cNvSpPr txBox="1">
            <a:spLocks noChangeArrowheads="1"/>
          </p:cNvSpPr>
          <p:nvPr/>
        </p:nvSpPr>
        <p:spPr bwMode="auto">
          <a:xfrm>
            <a:off x="2855913" y="6308726"/>
            <a:ext cx="6792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出典：柏崎刈羽原子力発電所の安全対策　平成</a:t>
            </a:r>
            <a:r>
              <a:rPr lang="en-US" altLang="ja-JP" sz="1800"/>
              <a:t>27</a:t>
            </a:r>
            <a:r>
              <a:rPr lang="ja-JP" altLang="en-US" sz="1800"/>
              <a:t>年１月　東京電力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355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5EE21F-E66D-48BE-BDF3-B75D769FDB09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1400"/>
          </a:p>
        </p:txBody>
      </p:sp>
    </p:spTree>
    <p:extLst>
      <p:ext uri="{BB962C8B-B14F-4D97-AF65-F5344CB8AC3E}">
        <p14:creationId xmlns:p14="http://schemas.microsoft.com/office/powerpoint/2010/main" val="30454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8BEB90-8F33-4FE9-A653-3028DB3ADA35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1400"/>
          </a:p>
        </p:txBody>
      </p:sp>
      <p:sp>
        <p:nvSpPr>
          <p:cNvPr id="18435" name="テキスト ボックス 1"/>
          <p:cNvSpPr txBox="1">
            <a:spLocks noChangeArrowheads="1"/>
          </p:cNvSpPr>
          <p:nvPr/>
        </p:nvSpPr>
        <p:spPr bwMode="auto">
          <a:xfrm>
            <a:off x="1774826" y="6308725"/>
            <a:ext cx="793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出典：柏崎刈羽原子力発電所の安全対策</a:t>
            </a:r>
            <a:r>
              <a:rPr lang="en-US" altLang="ja-JP" sz="1800"/>
              <a:t>〔</a:t>
            </a:r>
            <a:r>
              <a:rPr lang="ja-JP" altLang="en-US" sz="1800"/>
              <a:t>設備対策編</a:t>
            </a:r>
            <a:r>
              <a:rPr lang="en-US" altLang="ja-JP" sz="1800"/>
              <a:t>〕</a:t>
            </a:r>
            <a:r>
              <a:rPr lang="ja-JP" altLang="en-US" sz="1800"/>
              <a:t>２０１３年３月　東京電力</a:t>
            </a:r>
          </a:p>
        </p:txBody>
      </p:sp>
      <p:pic>
        <p:nvPicPr>
          <p:cNvPr id="18436" name="コンテンツ プレースホルダー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4463" y="195264"/>
            <a:ext cx="8655050" cy="5989637"/>
          </a:xfrm>
        </p:spPr>
      </p:pic>
    </p:spTree>
    <p:extLst>
      <p:ext uri="{BB962C8B-B14F-4D97-AF65-F5344CB8AC3E}">
        <p14:creationId xmlns:p14="http://schemas.microsoft.com/office/powerpoint/2010/main" val="27100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6A654-3B87-4A38-BE6A-C8BE8F327D08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1400"/>
          </a:p>
        </p:txBody>
      </p:sp>
      <p:sp>
        <p:nvSpPr>
          <p:cNvPr id="19459" name="テキスト ボックス 1"/>
          <p:cNvSpPr txBox="1">
            <a:spLocks noChangeArrowheads="1"/>
          </p:cNvSpPr>
          <p:nvPr/>
        </p:nvSpPr>
        <p:spPr bwMode="auto">
          <a:xfrm>
            <a:off x="1782764" y="6211888"/>
            <a:ext cx="793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出典：柏崎刈羽原子力発電所の安全対策</a:t>
            </a:r>
            <a:r>
              <a:rPr lang="en-US" altLang="ja-JP" sz="1800"/>
              <a:t>〔</a:t>
            </a:r>
            <a:r>
              <a:rPr lang="ja-JP" altLang="en-US" sz="1800"/>
              <a:t>設備対策編</a:t>
            </a:r>
            <a:r>
              <a:rPr lang="en-US" altLang="ja-JP" sz="1800"/>
              <a:t>〕</a:t>
            </a:r>
            <a:r>
              <a:rPr lang="ja-JP" altLang="en-US" sz="1800"/>
              <a:t>２０１３年３月　東京電力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19460" name="コンテンツ プレースホルダー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32" y="258763"/>
            <a:ext cx="8497888" cy="5953125"/>
          </a:xfrm>
        </p:spPr>
      </p:pic>
    </p:spTree>
    <p:extLst>
      <p:ext uri="{BB962C8B-B14F-4D97-AF65-F5344CB8AC3E}">
        <p14:creationId xmlns:p14="http://schemas.microsoft.com/office/powerpoint/2010/main" val="259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82804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テキスト ボックス 1"/>
          <p:cNvSpPr txBox="1">
            <a:spLocks noChangeArrowheads="1"/>
          </p:cNvSpPr>
          <p:nvPr/>
        </p:nvSpPr>
        <p:spPr bwMode="auto">
          <a:xfrm>
            <a:off x="3143251" y="6453189"/>
            <a:ext cx="6792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出典：柏崎刈羽原子力発電所の安全対策　平成</a:t>
            </a:r>
            <a:r>
              <a:rPr lang="en-US" altLang="ja-JP" sz="1800"/>
              <a:t>27</a:t>
            </a:r>
            <a:r>
              <a:rPr lang="ja-JP" altLang="en-US" sz="1800"/>
              <a:t>年１月　東京電力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458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031211-AEC3-40EE-9644-DBBA52156FC1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1400"/>
          </a:p>
        </p:txBody>
      </p:sp>
    </p:spTree>
    <p:extLst>
      <p:ext uri="{BB962C8B-B14F-4D97-AF65-F5344CB8AC3E}">
        <p14:creationId xmlns:p14="http://schemas.microsoft.com/office/powerpoint/2010/main" val="451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3A79-C570-4B56-8DC0-5002C3348BE2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78102" y="2828111"/>
            <a:ext cx="7818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なぜ</a:t>
            </a:r>
            <a:r>
              <a:rPr lang="ja-JP" altLang="en-US" sz="32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、悲劇的</a:t>
            </a:r>
            <a:r>
              <a:rPr lang="ja-JP" altLang="en-US" sz="3200" dirty="0" err="1" smtClean="0">
                <a:latin typeface="HGP明朝E" panose="02020900000000000000" pitchFamily="18" charset="-128"/>
                <a:ea typeface="HGP明朝E" panose="02020900000000000000" pitchFamily="18" charset="-128"/>
              </a:rPr>
              <a:t>なな</a:t>
            </a:r>
            <a:r>
              <a:rPr lang="ja-JP" altLang="en-US" sz="32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福島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原発事故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が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起きたか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?</a:t>
            </a:r>
            <a:endParaRPr lang="ja-JP" altLang="en-US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>
              <a:spcBef>
                <a:spcPct val="0"/>
              </a:spcBef>
            </a:pPr>
            <a:endParaRPr lang="ja-JP" altLang="en-US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06363"/>
            <a:ext cx="8351837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テキスト ボックス 1"/>
          <p:cNvSpPr txBox="1">
            <a:spLocks noChangeArrowheads="1"/>
          </p:cNvSpPr>
          <p:nvPr/>
        </p:nvSpPr>
        <p:spPr bwMode="auto">
          <a:xfrm>
            <a:off x="3216276" y="6405563"/>
            <a:ext cx="6792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出典：柏崎刈羽原子力発電所の安全対策　平成</a:t>
            </a:r>
            <a:r>
              <a:rPr lang="en-US" altLang="ja-JP" sz="1800"/>
              <a:t>27</a:t>
            </a:r>
            <a:r>
              <a:rPr lang="ja-JP" altLang="en-US" sz="1800"/>
              <a:t>年１月　東京電力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560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6DA1D7-3FDF-43A6-A0A5-C12F8C9CFBC0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ja-JP" sz="1400"/>
          </a:p>
        </p:txBody>
      </p:sp>
    </p:spTree>
    <p:extLst>
      <p:ext uri="{BB962C8B-B14F-4D97-AF65-F5344CB8AC3E}">
        <p14:creationId xmlns:p14="http://schemas.microsoft.com/office/powerpoint/2010/main" val="15567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3A79-C570-4B56-8DC0-5002C3348BE2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1584" y="1981586"/>
            <a:ext cx="5764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新規制基準は世界一厳しいか？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07520" y="3197350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そんなわけはない。</a:t>
            </a:r>
          </a:p>
          <a:p>
            <a:endParaRPr lang="ja-JP" altLang="en-US" sz="2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そんな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基準をつくったら、日本</a:t>
            </a:r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の老朽化原発群のほとんどは再稼働</a:t>
            </a:r>
            <a:r>
              <a:rPr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できなくなる。</a:t>
            </a:r>
            <a:endParaRPr lang="ja-JP" altLang="en-US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03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73" y="282843"/>
            <a:ext cx="9544695" cy="60512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6000" y="6454848"/>
            <a:ext cx="466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出典 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　日本原子力産業協会ホームページより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27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171" y="71698"/>
            <a:ext cx="9607658" cy="62743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87069" y="6454848"/>
            <a:ext cx="466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出典 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　日本原子力産業協会ホームページより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21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964" y="764274"/>
            <a:ext cx="9594642" cy="494731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78738" y="6018120"/>
            <a:ext cx="466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出典 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　日本原子力産業協会ホームページより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55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289340" y="1484785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（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1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</a:rPr>
              <a:t>） 　国と電力がわれわれを欺きつづけた</a:t>
            </a:r>
            <a:endParaRPr lang="ja-JP" altLang="en-US" sz="32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D89-1F56-458F-B519-114F79FD55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69360" y="281162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日本の原発は</a:t>
            </a:r>
            <a:r>
              <a:rPr lang="en-US" altLang="ja-JP" sz="28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5</a:t>
            </a:r>
            <a:r>
              <a:rPr lang="ja-JP" altLang="en-US" sz="28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重</a:t>
            </a:r>
            <a:r>
              <a:rPr lang="ja-JP" altLang="en-US" sz="28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の</a:t>
            </a:r>
            <a:r>
              <a:rPr lang="ja-JP" altLang="en-US" sz="2800" dirty="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壁と多重防護（深層防護）で護られています。だから大事故は起きません。</a:t>
            </a:r>
            <a:endParaRPr lang="ja-JP" altLang="en-US" sz="2800" dirty="0">
              <a:solidFill>
                <a:srgbClr val="FF00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469360" y="4507795"/>
            <a:ext cx="7776864" cy="1143000"/>
          </a:xfrm>
        </p:spPr>
        <p:txBody>
          <a:bodyPr>
            <a:normAutofit/>
          </a:bodyPr>
          <a:lstStyle/>
          <a:p>
            <a:r>
              <a:rPr lang="ja-JP" altLang="en-US" sz="27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たとえば、電気</a:t>
            </a:r>
            <a:r>
              <a:rPr lang="ja-JP" altLang="en-US" sz="27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事業連合会はなんと</a:t>
            </a:r>
            <a:r>
              <a:rPr lang="ja-JP" altLang="en-US" sz="27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言ってきたか</a:t>
            </a:r>
            <a:r>
              <a:rPr lang="ja-JP" altLang="en-US" sz="27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/>
            </a:r>
            <a:br>
              <a:rPr lang="ja-JP" altLang="en-US" sz="27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</a:br>
            <a:r>
              <a:rPr lang="en-US" altLang="ja-JP" sz="2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http</a:t>
            </a:r>
            <a:r>
              <a:rPr lang="en-US" altLang="ja-JP" sz="2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://www.fepc.or.jp/nuclear/safety/shikumi/bougo/</a:t>
            </a:r>
            <a:endParaRPr lang="ja-JP" altLang="en-US" sz="2200" dirty="0"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1544" y="98072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第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1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段階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――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異常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の発生を防止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する</a:t>
            </a:r>
            <a:endParaRPr lang="ja-JP" altLang="en-US" sz="3200" dirty="0"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91544" y="2348880"/>
            <a:ext cx="8229600" cy="32403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原子力発電所で、第一に大事なことは、事故の原因となる異常を未然に防止することです。そのために安全上十分な余裕をもたせた設計を行い、厳重な品質管理と入念な点検と検査を行っています。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誤操作や誤動作が原子力発電所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の安全性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に大きな影響を与えるものについては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､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「フェイル・セーフ・システム」や「インターロック・システム」を採用しています。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D89-1F56-458F-B519-114F79FD55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1544" y="98072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第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2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段階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――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異常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が発生したとしても異常の拡大を防止し、事故に至るのを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防ぐ </a:t>
            </a:r>
            <a:endParaRPr lang="ja-JP" altLang="en-US" sz="3200" dirty="0"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91544" y="2636912"/>
            <a:ext cx="8229600" cy="3629000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まず、異常の早期発見が重要です。例えば、配管から冷却水が漏れるなどの異常状態をいち早く察知し、事故につなげないことです。そのために各種の自動監視装置が設けられています。異常を発見した場合には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､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原子炉を緊急に停止するなどの措置がとられます。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さらに、緊急を要する異常を検知した場合にはすべての制御棒を挿入し、原子炉を自動的に「止める」設計になっています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。</a:t>
            </a:r>
            <a:endParaRPr lang="ja-JP" altLang="en-US" dirty="0">
              <a:solidFill>
                <a:schemeClr val="accent5">
                  <a:lumMod val="50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D89-1F56-458F-B519-114F79FD55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第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3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段階</a:t>
            </a:r>
            <a:r>
              <a:rPr lang="en-US" altLang="ja-JP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――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事故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に至ったとしてもその影響を少なく</a:t>
            </a:r>
            <a:r>
              <a:rPr lang="ja-JP" altLang="en-US" sz="3200" dirty="0"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する </a:t>
            </a:r>
            <a:endParaRPr lang="ja-JP" altLang="en-US" sz="3200" dirty="0"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91544" y="1772817"/>
            <a:ext cx="8229600" cy="4525963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さらに、念には念を入れるという考え方から、配管の破断により、冷却材が喪失するというような事故を想定し、これに備えるために非常用炉心冷却装置（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ECCS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）や格納容器スプレー系が多重に設けられています。万が一の事故の際には、非常用炉心冷却装置（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ECCS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）が働き、原子炉内部に一挙に大量の水が注入され、原子炉を「冷やす」しくみになっています。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また、原子炉は密閉された原子炉格納容器の中に閉じ込められており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､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放射性物質を「閉じ込める」しくみになっています。</a:t>
            </a:r>
          </a:p>
          <a:p>
            <a:pPr marL="0" indent="0" algn="just">
              <a:spcBef>
                <a:spcPct val="0"/>
              </a:spcBef>
              <a:buNone/>
            </a:pPr>
            <a:endParaRPr lang="ja-JP" altLang="en-US" dirty="0">
              <a:solidFill>
                <a:schemeClr val="accent5">
                  <a:lumMod val="50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DD89-1F56-458F-B519-114F79FD55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3143672" y="2522617"/>
            <a:ext cx="3456384" cy="3456384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3595117" y="2963738"/>
            <a:ext cx="2553494" cy="2553494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" name="円/楕円 2"/>
          <p:cNvSpPr/>
          <p:nvPr/>
        </p:nvSpPr>
        <p:spPr>
          <a:xfrm>
            <a:off x="4170636" y="3538712"/>
            <a:ext cx="1402457" cy="1402457"/>
          </a:xfrm>
          <a:prstGeom prst="ellipse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１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20751" y="947024"/>
            <a:ext cx="6313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prstClr val="black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日本</a:t>
            </a:r>
            <a:r>
              <a:rPr lang="ja-JP" altLang="en-US" sz="3600" dirty="0">
                <a:solidFill>
                  <a:prstClr val="black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の原発</a:t>
            </a:r>
            <a:r>
              <a:rPr lang="ja-JP" altLang="en-US" sz="3600" dirty="0">
                <a:solidFill>
                  <a:prstClr val="black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の多重防護は</a:t>
            </a:r>
          </a:p>
          <a:p>
            <a:r>
              <a:rPr lang="ja-JP" altLang="en-US" sz="3600" dirty="0">
                <a:solidFill>
                  <a:prstClr val="black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たったの３層だった </a:t>
            </a:r>
            <a:r>
              <a:rPr lang="en-US" altLang="ja-JP" sz="3600" dirty="0">
                <a:solidFill>
                  <a:prstClr val="black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!</a:t>
            </a:r>
          </a:p>
          <a:p>
            <a:endParaRPr lang="ja-JP" altLang="en-US" sz="3600" dirty="0">
              <a:solidFill>
                <a:prstClr val="black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29723" y="2564904"/>
            <a:ext cx="274947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HGS明朝E" panose="02020900000000000000" pitchFamily="18" charset="-128"/>
                <a:ea typeface="HGS明朝E" panose="02020900000000000000" pitchFamily="18" charset="-128"/>
              </a:rPr>
              <a:t>第１層</a:t>
            </a:r>
          </a:p>
          <a:p>
            <a:r>
              <a:rPr lang="ja-JP" altLang="en-US" sz="2000" dirty="0">
                <a:latin typeface="HGS明朝E" panose="02020900000000000000" pitchFamily="18" charset="-128"/>
                <a:ea typeface="HGS明朝E" panose="02020900000000000000" pitchFamily="18" charset="-128"/>
              </a:rPr>
              <a:t>異常、故障の発生防止</a:t>
            </a:r>
          </a:p>
          <a:p>
            <a:r>
              <a:rPr lang="ja-JP" altLang="en-US" dirty="0"/>
              <a:t>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04112" y="386104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/>
            </a:lvl1pPr>
          </a:lstStyle>
          <a:p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第２層</a:t>
            </a:r>
          </a:p>
          <a:p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事故への拡大防止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7175" y="528861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/>
            </a:lvl1pPr>
          </a:lstStyle>
          <a:p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第３層</a:t>
            </a:r>
          </a:p>
          <a:p>
            <a:r>
              <a:rPr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著しい炉心損傷事故の防止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693385" y="5021015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/>
              <a:t>２</a:t>
            </a:r>
            <a:endParaRPr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4709781" y="5559624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/>
              <a:t>３</a:t>
            </a:r>
            <a:endParaRPr lang="ja-JP" altLang="en-US" sz="2400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3A79-C570-4B56-8DC0-5002C3348BE2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7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発 2 1"/>
          <p:cNvSpPr/>
          <p:nvPr/>
        </p:nvSpPr>
        <p:spPr>
          <a:xfrm>
            <a:off x="8616280" y="4491440"/>
            <a:ext cx="2051720" cy="181788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604572" y="4902959"/>
            <a:ext cx="2627333" cy="1622386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2680" y="105273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EB80A"/>
                </a:solidFill>
              </a:rPr>
              <a:t>地震動</a:t>
            </a:r>
            <a:endParaRPr lang="ja-JP" altLang="en-US" sz="3200" dirty="0">
              <a:solidFill>
                <a:srgbClr val="FEB80A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30912" y="1700809"/>
            <a:ext cx="324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/>
                </a:solidFill>
              </a:rPr>
              <a:t>原子炉</a:t>
            </a:r>
            <a:r>
              <a:rPr lang="ja-JP" altLang="en-US" sz="2400" dirty="0">
                <a:solidFill>
                  <a:prstClr val="white"/>
                </a:solidFill>
              </a:rPr>
              <a:t>スクラム</a:t>
            </a:r>
            <a:r>
              <a:rPr lang="ja-JP" altLang="en-US" sz="2400" dirty="0">
                <a:solidFill>
                  <a:srgbClr val="00B050"/>
                </a:solidFill>
              </a:rPr>
              <a:t>○</a:t>
            </a:r>
            <a:r>
              <a:rPr lang="ja-JP" altLang="en-US" sz="2400" dirty="0">
                <a:solidFill>
                  <a:prstClr val="white"/>
                </a:solidFill>
              </a:rPr>
              <a:t>　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67750" y="2175248"/>
            <a:ext cx="279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/>
                </a:solidFill>
              </a:rPr>
              <a:t>外部電源喪失</a:t>
            </a:r>
            <a:r>
              <a:rPr lang="en-US" altLang="ja-JP" sz="2400" b="1" dirty="0">
                <a:solidFill>
                  <a:srgbClr val="FF00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×</a:t>
            </a:r>
            <a:endParaRPr lang="ja-JP" altLang="en-US" sz="2400" b="1" dirty="0">
              <a:solidFill>
                <a:srgbClr val="FF0000"/>
              </a:solidFill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32104" y="105273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D6ECFF">
                    <a:lumMod val="75000"/>
                  </a:srgbClr>
                </a:solidFill>
              </a:rPr>
              <a:t>津波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5640" y="2636913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/>
                </a:solidFill>
              </a:rPr>
              <a:t>非常用電源自動起動</a:t>
            </a:r>
            <a:r>
              <a:rPr lang="ja-JP" altLang="en-US" sz="2400" b="1" dirty="0">
                <a:solidFill>
                  <a:srgbClr val="00B050"/>
                </a:solidFill>
              </a:rPr>
              <a:t>○</a:t>
            </a:r>
            <a:endParaRPr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24854" y="3548916"/>
            <a:ext cx="389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0000"/>
                </a:solidFill>
              </a:rPr>
              <a:t>全電源喪失（</a:t>
            </a:r>
            <a:r>
              <a:rPr lang="en-US" altLang="ja-JP" sz="3600" b="1" dirty="0">
                <a:solidFill>
                  <a:srgbClr val="FF0000"/>
                </a:solidFill>
              </a:rPr>
              <a:t>SBO</a:t>
            </a:r>
            <a:r>
              <a:rPr lang="ja-JP" altLang="en-US" sz="3600" b="1" dirty="0">
                <a:solidFill>
                  <a:srgbClr val="FF0000"/>
                </a:solidFill>
              </a:rPr>
              <a:t>）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屈折矢印 16"/>
          <p:cNvSpPr/>
          <p:nvPr/>
        </p:nvSpPr>
        <p:spPr>
          <a:xfrm rot="5400000" flipV="1">
            <a:off x="6895492" y="2428292"/>
            <a:ext cx="1641376" cy="504057"/>
          </a:xfrm>
          <a:prstGeom prst="bent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5640" y="5029610"/>
            <a:ext cx="216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C00000"/>
                </a:solidFill>
              </a:rPr>
              <a:t>炉心損傷</a:t>
            </a:r>
            <a:endParaRPr lang="ja-JP" altLang="en-US" sz="3600" b="1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13859" y="5621759"/>
            <a:ext cx="219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水素発生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55641" y="5762686"/>
            <a:ext cx="216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C00000"/>
                </a:solidFill>
              </a:rPr>
              <a:t>炉心溶融</a:t>
            </a:r>
            <a:endParaRPr lang="ja-JP" altLang="en-US" sz="3600" b="1" dirty="0">
              <a:solidFill>
                <a:srgbClr val="C00000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5375920" y="5646018"/>
            <a:ext cx="432048" cy="43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904312" y="511549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</a:rPr>
              <a:t>爆発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7968208" y="5725008"/>
            <a:ext cx="432048" cy="43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 rot="5400000">
            <a:off x="2549774" y="2596951"/>
            <a:ext cx="342359" cy="21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13236624" y="24208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右矢印 29"/>
          <p:cNvSpPr/>
          <p:nvPr/>
        </p:nvSpPr>
        <p:spPr>
          <a:xfrm rot="5400000">
            <a:off x="2549773" y="2065289"/>
            <a:ext cx="342359" cy="21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43852" y="260649"/>
            <a:ext cx="4288353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prstClr val="white"/>
                </a:solidFill>
              </a:rPr>
              <a:t>東北地方太平洋沖地震</a:t>
            </a:r>
            <a:endParaRPr lang="ja-JP" altLang="en-US" sz="3200" dirty="0">
              <a:solidFill>
                <a:prstClr val="white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67608" y="312640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/>
                </a:solidFill>
              </a:rPr>
              <a:t>　非常用電源喪失</a:t>
            </a:r>
            <a:r>
              <a:rPr lang="en-US" altLang="ja-JP" sz="2400" b="1" dirty="0">
                <a:solidFill>
                  <a:srgbClr val="FF0000"/>
                </a:solidFill>
                <a:latin typeface="HGS明朝B" panose="02020800000000000000" pitchFamily="18" charset="-128"/>
                <a:ea typeface="HGS明朝B" panose="02020800000000000000" pitchFamily="18" charset="-128"/>
              </a:rPr>
              <a:t>×</a:t>
            </a:r>
            <a:endParaRPr lang="ja-JP" altLang="en-US" sz="2400" b="1" dirty="0">
              <a:solidFill>
                <a:srgbClr val="FF0000"/>
              </a:solidFill>
              <a:latin typeface="HGS明朝B" panose="02020800000000000000" pitchFamily="18" charset="-128"/>
              <a:ea typeface="HGS明朝B" panose="02020800000000000000" pitchFamily="18" charset="-128"/>
            </a:endParaRPr>
          </a:p>
        </p:txBody>
      </p:sp>
      <p:sp>
        <p:nvSpPr>
          <p:cNvPr id="31" name="右矢印 30"/>
          <p:cNvSpPr/>
          <p:nvPr/>
        </p:nvSpPr>
        <p:spPr>
          <a:xfrm rot="5400000">
            <a:off x="2561780" y="3064395"/>
            <a:ext cx="342359" cy="21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2" name="右矢印 31"/>
          <p:cNvSpPr/>
          <p:nvPr/>
        </p:nvSpPr>
        <p:spPr>
          <a:xfrm rot="5400000">
            <a:off x="2358479" y="4660031"/>
            <a:ext cx="342359" cy="21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3" name="右矢印 32"/>
          <p:cNvSpPr/>
          <p:nvPr/>
        </p:nvSpPr>
        <p:spPr>
          <a:xfrm rot="5400000">
            <a:off x="2550172" y="1527552"/>
            <a:ext cx="342359" cy="219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4" name="ストライプ矢印 33"/>
          <p:cNvSpPr/>
          <p:nvPr/>
        </p:nvSpPr>
        <p:spPr>
          <a:xfrm rot="10800000">
            <a:off x="5795390" y="3174352"/>
            <a:ext cx="504056" cy="484632"/>
          </a:xfrm>
          <a:prstGeom prst="strip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35" name="ストライプ矢印 34"/>
          <p:cNvSpPr/>
          <p:nvPr/>
        </p:nvSpPr>
        <p:spPr>
          <a:xfrm rot="10800000">
            <a:off x="6636060" y="3174352"/>
            <a:ext cx="504056" cy="484632"/>
          </a:xfrm>
          <a:prstGeom prst="strip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 rot="19876009">
            <a:off x="5368304" y="4425518"/>
            <a:ext cx="714189" cy="750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71390" y="4007662"/>
            <a:ext cx="2236510" cy="107721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放射性物質</a:t>
            </a:r>
          </a:p>
          <a:p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放出</a:t>
            </a:r>
            <a:r>
              <a:rPr lang="en-US" altLang="ja-JP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ja-JP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07900" y="2567806"/>
            <a:ext cx="2236510" cy="107721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/>
              <a:t>放射性物質</a:t>
            </a:r>
          </a:p>
          <a:p>
            <a:r>
              <a:rPr lang="ja-JP" altLang="en-US" dirty="0"/>
              <a:t>放出</a:t>
            </a:r>
            <a:r>
              <a:rPr lang="en-US" altLang="ja-JP" dirty="0"/>
              <a:t>!!!</a:t>
            </a:r>
            <a:endParaRPr lang="ja-JP" altLang="en-US" dirty="0"/>
          </a:p>
        </p:txBody>
      </p:sp>
      <p:sp>
        <p:nvSpPr>
          <p:cNvPr id="39" name="右矢印 38"/>
          <p:cNvSpPr/>
          <p:nvPr/>
        </p:nvSpPr>
        <p:spPr>
          <a:xfrm rot="16200000">
            <a:off x="9285047" y="3866517"/>
            <a:ext cx="714189" cy="750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27848" y="868071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white"/>
                </a:solidFill>
              </a:rPr>
              <a:t>（</a:t>
            </a:r>
            <a:r>
              <a:rPr lang="en-US" altLang="ja-JP" sz="2400" dirty="0">
                <a:solidFill>
                  <a:prstClr val="white"/>
                </a:solidFill>
              </a:rPr>
              <a:t> </a:t>
            </a:r>
            <a:r>
              <a:rPr lang="ja-JP" altLang="en-US" sz="2400" dirty="0">
                <a:solidFill>
                  <a:prstClr val="white"/>
                </a:solidFill>
              </a:rPr>
              <a:t>１号機の例）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3A79-C570-4B56-8DC0-5002C3348BE2}" type="slidenum">
              <a:rPr kumimoji="1" lang="ja-JP" altLang="en-US" smtClean="0">
                <a:solidFill>
                  <a:srgbClr val="D6ECFF"/>
                </a:solidFill>
              </a:rPr>
              <a:pPr/>
              <a:t>8</a:t>
            </a:fld>
            <a:endParaRPr kumimoji="1" lang="ja-JP" alt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5" grpId="0"/>
      <p:bldP spid="7" grpId="0"/>
      <p:bldP spid="8" grpId="0"/>
      <p:bldP spid="9" grpId="0"/>
      <p:bldP spid="10" grpId="0"/>
      <p:bldP spid="11" grpId="0"/>
      <p:bldP spid="17" grpId="0" animBg="1"/>
      <p:bldP spid="18" grpId="0"/>
      <p:bldP spid="19" grpId="0"/>
      <p:bldP spid="20" grpId="0"/>
      <p:bldP spid="23" grpId="0" animBg="1"/>
      <p:bldP spid="24" grpId="0"/>
      <p:bldP spid="25" grpId="0" animBg="1"/>
      <p:bldP spid="27" grpId="0" animBg="1"/>
      <p:bldP spid="30" grpId="0" animBg="1"/>
      <p:bldP spid="28" grpId="0"/>
      <p:bldP spid="31" grpId="0" animBg="1"/>
      <p:bldP spid="32" grpId="0" animBg="1"/>
      <p:bldP spid="33" grpId="0" animBg="1"/>
      <p:bldP spid="34" grpId="0" animBg="1"/>
      <p:bldP spid="35" grpId="0" animBg="1"/>
      <p:bldP spid="6" grpId="0" animBg="1"/>
      <p:bldP spid="12" grpId="0" animBg="1"/>
      <p:bldP spid="36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3A79-C570-4B56-8DC0-5002C3348BE2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12135" y="2001828"/>
            <a:ext cx="768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福島原発事故</a:t>
            </a:r>
            <a:r>
              <a:rPr lang="ja-JP" altLang="en-US" sz="3600" dirty="0">
                <a:latin typeface="HGP明朝E" panose="02020900000000000000" pitchFamily="18" charset="-128"/>
                <a:ea typeface="HGP明朝E" panose="02020900000000000000" pitchFamily="18" charset="-128"/>
              </a:rPr>
              <a:t>以降、突然話が変わった</a:t>
            </a:r>
            <a:endParaRPr lang="ja-JP" altLang="en-US" sz="36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39616" y="2924945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80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1pPr>
          </a:lstStyle>
          <a:p>
            <a:pPr algn="just"/>
            <a:r>
              <a:rPr lang="ja-JP" altLang="en-US" sz="2400" dirty="0"/>
              <a:t>原発はシビアアクシデントを起こし得る</a:t>
            </a:r>
            <a:r>
              <a:rPr lang="ja-JP" altLang="en-US" sz="2400" dirty="0"/>
              <a:t>。また</a:t>
            </a:r>
            <a:r>
              <a:rPr lang="ja-JP" altLang="en-US" sz="2400" dirty="0"/>
              <a:t>周辺地域に放射性物質を大量放出する可能性がある。（原発はじつは潜在的にきわめて危険である）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34875" y="4752147"/>
            <a:ext cx="4378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just">
              <a:defRPr sz="2800">
                <a:solidFill>
                  <a:srgbClr val="FF0000"/>
                </a:solidFill>
                <a:latin typeface="HGP明朝E" panose="02020900000000000000" pitchFamily="18" charset="-128"/>
                <a:ea typeface="HGP明朝E" panose="02020900000000000000" pitchFamily="18" charset="-128"/>
              </a:defRPr>
            </a:lvl1pPr>
          </a:lstStyle>
          <a:p>
            <a:r>
              <a:rPr lang="ja-JP" altLang="en-US" dirty="0"/>
              <a:t>周辺住民との“契約”違反！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08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メトロ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メトロ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メトロ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671</Words>
  <Application>Microsoft Office PowerPoint</Application>
  <PresentationFormat>ワイド画面</PresentationFormat>
  <Paragraphs>104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41" baseType="lpstr">
      <vt:lpstr>Adobe Myungjo Std M</vt:lpstr>
      <vt:lpstr>HGP明朝E</vt:lpstr>
      <vt:lpstr>HGS明朝B</vt:lpstr>
      <vt:lpstr>HGS明朝E</vt:lpstr>
      <vt:lpstr>HGｺﾞｼｯｸM</vt:lpstr>
      <vt:lpstr>HG丸ｺﾞｼｯｸM-PRO</vt:lpstr>
      <vt:lpstr>ＭＳ Ｐゴシック</vt:lpstr>
      <vt:lpstr>Arial</vt:lpstr>
      <vt:lpstr>Calibri</vt:lpstr>
      <vt:lpstr>Calibri Light</vt:lpstr>
      <vt:lpstr>Consolas</vt:lpstr>
      <vt:lpstr>Corbel</vt:lpstr>
      <vt:lpstr>Wingdings</vt:lpstr>
      <vt:lpstr>Wingdings 2</vt:lpstr>
      <vt:lpstr>Wingdings 3</vt:lpstr>
      <vt:lpstr>Office テーマ</vt:lpstr>
      <vt:lpstr>メトロ</vt:lpstr>
      <vt:lpstr>中越沖地震８周年　福島を忘れない！ 柏崎刈羽原発ハイロ県民シンポ</vt:lpstr>
      <vt:lpstr>PowerPoint プレゼンテーション</vt:lpstr>
      <vt:lpstr>たとえば、電気事業連合会はなんと言ってきたか http://www.fepc.or.jp/nuclear/safety/shikumi/bougo/</vt:lpstr>
      <vt:lpstr>第1段階――異常の発生を防止する</vt:lpstr>
      <vt:lpstr>第2段階――異常が発生したとしても異常の拡大を防止し、事故に至るのを防ぐ </vt:lpstr>
      <vt:lpstr>第3段階――事故に至ったとしてもその影響を少なくする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Mitsuhiko Tanaka</dc:creator>
  <cp:lastModifiedBy>Mitsuhiko Tanaka</cp:lastModifiedBy>
  <cp:revision>12</cp:revision>
  <dcterms:created xsi:type="dcterms:W3CDTF">2015-07-10T22:23:34Z</dcterms:created>
  <dcterms:modified xsi:type="dcterms:W3CDTF">2015-07-11T00:08:02Z</dcterms:modified>
</cp:coreProperties>
</file>